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League Spartan"/>
      <p:regular r:id="rId19"/>
      <p:bold r:id="rId20"/>
    </p:embeddedFont>
    <p:embeddedFont>
      <p:font typeface="Lato"/>
      <p:bold r:id="rId21"/>
      <p:boldItalic r:id="rId22"/>
    </p:embeddedFont>
    <p:embeddedFont>
      <p:font typeface="Poppins"/>
      <p:regular r:id="rId23"/>
      <p:bold r:id="rId24"/>
      <p:italic r:id="rId25"/>
      <p:boldItalic r:id="rId26"/>
    </p:embeddedFont>
    <p:embeddedFont>
      <p:font typeface="Poppins ExtraBold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eagueSpartan-bold.fntdata"/><Relationship Id="rId22" Type="http://schemas.openxmlformats.org/officeDocument/2006/relationships/font" Target="fonts/Lato-boldItalic.fntdata"/><Relationship Id="rId21" Type="http://schemas.openxmlformats.org/officeDocument/2006/relationships/font" Target="fonts/Lato-bold.fntdata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PoppinsExtraBold-boldItalic.fntdata"/><Relationship Id="rId27" Type="http://schemas.openxmlformats.org/officeDocument/2006/relationships/font" Target="fonts/PoppinsExtraBo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LeagueSpartan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f1e11c51a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22f1e11c51a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2f1e11c51a_7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22f1e11c51a_7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2f1e11c51a_2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22f1e11c51a_2_3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2f1e11c51a_2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22f1e11c51a_2_3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f1e11c51a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2f1e11c51a_2_8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f1e11c51a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22f1e11c51a_2_10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f1e11c51a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2f1e11c51a_2_1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2f1e11c51a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22f1e11c51a_2_1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2f1e11c51a_2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2f1e11c51a_2_20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2f1e11c51a_2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2f1e11c51a_2_2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2f1e11c51a_2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2f1e11c51a_2_29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2f1e11c51a_7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2f1e11c51a_7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1154550" y="-125850"/>
            <a:ext cx="22629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2366100" y="1085919"/>
            <a:ext cx="2925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270600" y="95319"/>
            <a:ext cx="29259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111" name="Google Shape;11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112" name="Google Shape;11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118" name="Google Shape;11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119" name="Google Shape;11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120" name="Google Shape;12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121" name="Google Shape;12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32" name="Google Shape;13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33" name="Google Shape;13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342900" y="10652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8" name="Google Shape;13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40" name="Google Shape;14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61156" y="1453357"/>
            <a:ext cx="3886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2286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23241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228600" y="767556"/>
            <a:ext cx="20202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228600" y="1087438"/>
            <a:ext cx="20202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2322513" y="767556"/>
            <a:ext cx="2020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2322513" y="1087438"/>
            <a:ext cx="20208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228600" y="717550"/>
            <a:ext cx="1504200" cy="2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96144" y="2400300"/>
            <a:ext cx="2743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96144" y="2683669"/>
            <a:ext cx="2743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19.png"/><Relationship Id="rId5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27.png"/><Relationship Id="rId5" Type="http://schemas.openxmlformats.org/officeDocument/2006/relationships/image" Target="../media/image11.jp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10.pn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18.png"/><Relationship Id="rId5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13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2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 rotWithShape="1">
          <a:blip r:embed="rId3">
            <a:alphaModFix amt="41000"/>
          </a:blip>
          <a:srcRect b="0" l="14444" r="14443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25"/>
          <p:cNvGrpSpPr/>
          <p:nvPr/>
        </p:nvGrpSpPr>
        <p:grpSpPr>
          <a:xfrm>
            <a:off x="0" y="-90413"/>
            <a:ext cx="1543050" cy="5233913"/>
            <a:chOff x="0" y="-47625"/>
            <a:chExt cx="812800" cy="2756958"/>
          </a:xfrm>
        </p:grpSpPr>
        <p:sp>
          <p:nvSpPr>
            <p:cNvPr id="161" name="Google Shape;161;p25"/>
            <p:cNvSpPr/>
            <p:nvPr/>
          </p:nvSpPr>
          <p:spPr>
            <a:xfrm>
              <a:off x="0" y="0"/>
              <a:ext cx="812800" cy="2709333"/>
            </a:xfrm>
            <a:custGeom>
              <a:rect b="b" l="l" r="r" t="t"/>
              <a:pathLst>
                <a:path extrusionOk="0"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  <a:ln>
              <a:noFill/>
            </a:ln>
          </p:spPr>
        </p:sp>
        <p:sp>
          <p:nvSpPr>
            <p:cNvPr id="162" name="Google Shape;162;p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25"/>
          <p:cNvSpPr txBox="1"/>
          <p:nvPr/>
        </p:nvSpPr>
        <p:spPr>
          <a:xfrm>
            <a:off x="1824161" y="1455885"/>
            <a:ext cx="360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latin typeface="Lato"/>
                <a:ea typeface="Lato"/>
                <a:cs typeface="Lato"/>
                <a:sym typeface="Lato"/>
              </a:rPr>
              <a:t>Retail Kart</a:t>
            </a:r>
            <a:endParaRPr sz="700"/>
          </a:p>
        </p:txBody>
      </p:sp>
      <p:sp>
        <p:nvSpPr>
          <p:cNvPr id="164" name="Google Shape;164;p25"/>
          <p:cNvSpPr txBox="1"/>
          <p:nvPr/>
        </p:nvSpPr>
        <p:spPr>
          <a:xfrm>
            <a:off x="1824161" y="2281958"/>
            <a:ext cx="5495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Domain Oriented Assignment</a:t>
            </a:r>
            <a:endParaRPr sz="100"/>
          </a:p>
        </p:txBody>
      </p:sp>
      <p:cxnSp>
        <p:nvCxnSpPr>
          <p:cNvPr id="165" name="Google Shape;165;p25"/>
          <p:cNvCxnSpPr/>
          <p:nvPr/>
        </p:nvCxnSpPr>
        <p:spPr>
          <a:xfrm flipH="1" rot="10800000">
            <a:off x="1824161" y="2805686"/>
            <a:ext cx="4843997" cy="10253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6" name="Google Shape;166;p25"/>
          <p:cNvPicPr preferRelativeResize="0"/>
          <p:nvPr/>
        </p:nvPicPr>
        <p:blipFill rotWithShape="1">
          <a:blip r:embed="rId4">
            <a:alphaModFix amt="37000"/>
          </a:blip>
          <a:srcRect b="0" l="0" r="0" t="0"/>
          <a:stretch/>
        </p:blipFill>
        <p:spPr>
          <a:xfrm>
            <a:off x="6881579" y="193675"/>
            <a:ext cx="2080092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/>
        </p:nvSpPr>
        <p:spPr>
          <a:xfrm>
            <a:off x="1824161" y="2981397"/>
            <a:ext cx="3291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4"/>
          <p:cNvPicPr preferRelativeResize="0"/>
          <p:nvPr/>
        </p:nvPicPr>
        <p:blipFill rotWithShape="1">
          <a:blip r:embed="rId3">
            <a:alphaModFix amt="36000"/>
          </a:blip>
          <a:srcRect b="0" l="14443" r="14443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34"/>
          <p:cNvCxnSpPr/>
          <p:nvPr/>
        </p:nvCxnSpPr>
        <p:spPr>
          <a:xfrm flipH="1" rot="10800000">
            <a:off x="3105685" y="4949065"/>
            <a:ext cx="1887000" cy="9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29" name="Google Shape;329;p34"/>
          <p:cNvGrpSpPr/>
          <p:nvPr/>
        </p:nvGrpSpPr>
        <p:grpSpPr>
          <a:xfrm>
            <a:off x="4110028" y="1728864"/>
            <a:ext cx="1542830" cy="2662111"/>
            <a:chOff x="0" y="-47625"/>
            <a:chExt cx="812700" cy="1402292"/>
          </a:xfrm>
        </p:grpSpPr>
        <p:sp>
          <p:nvSpPr>
            <p:cNvPr id="330" name="Google Shape;330;p34"/>
            <p:cNvSpPr/>
            <p:nvPr/>
          </p:nvSpPr>
          <p:spPr>
            <a:xfrm>
              <a:off x="0" y="0"/>
              <a:ext cx="76440" cy="1354667"/>
            </a:xfrm>
            <a:custGeom>
              <a:rect b="b" l="l" r="r" t="t"/>
              <a:pathLst>
                <a:path extrusionOk="0" h="1354667" w="76440">
                  <a:moveTo>
                    <a:pt x="0" y="0"/>
                  </a:moveTo>
                  <a:lnTo>
                    <a:pt x="76440" y="0"/>
                  </a:lnTo>
                  <a:lnTo>
                    <a:pt x="76440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593C8F"/>
            </a:solidFill>
            <a:ln>
              <a:noFill/>
            </a:ln>
          </p:spPr>
        </p:sp>
        <p:sp>
          <p:nvSpPr>
            <p:cNvPr id="331" name="Google Shape;331;p34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Google Shape;332;p34"/>
          <p:cNvSpPr txBox="1"/>
          <p:nvPr/>
        </p:nvSpPr>
        <p:spPr>
          <a:xfrm>
            <a:off x="109550" y="1677900"/>
            <a:ext cx="3843300" cy="2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★"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CouponUsed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★"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NumberOfDeviceRegistered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★"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OrderCount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★"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HourSpendOnApp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★"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DaySinceLastOrder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★"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PreferredPaymentMode_E wallet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★"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NumberOfAddress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★"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PreferredLoginDevice_Mobile Phone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★"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WarehouseToHome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★"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Tenure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3" name="Google Shape;333;p34"/>
          <p:cNvSpPr txBox="1"/>
          <p:nvPr/>
        </p:nvSpPr>
        <p:spPr>
          <a:xfrm>
            <a:off x="109550" y="50000"/>
            <a:ext cx="841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Poppins ExtraBold"/>
                <a:ea typeface="Poppins ExtraBold"/>
                <a:cs typeface="Poppins ExtraBold"/>
                <a:sym typeface="Poppins ExtraBold"/>
              </a:rPr>
              <a:t>TOP 10 Important  Features for PREDICTING CHURN</a:t>
            </a:r>
            <a:endParaRPr sz="16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334" name="Google Shape;3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5225" y="557200"/>
            <a:ext cx="4209900" cy="116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5" name="Google Shape;335;p34"/>
          <p:cNvSpPr txBox="1"/>
          <p:nvPr/>
        </p:nvSpPr>
        <p:spPr>
          <a:xfrm>
            <a:off x="0" y="4626775"/>
            <a:ext cx="9048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Final Model is the Random Forest with PCA, as it has the highest Recall value &amp; also the accuracy. 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6" name="Google Shape;33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8474" y="1841899"/>
            <a:ext cx="3733500" cy="24891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5400000" dist="190500">
              <a:schemeClr val="lt1">
                <a:alpha val="50000"/>
              </a:schemeClr>
            </a:outerShdw>
          </a:effectLst>
        </p:spPr>
      </p:pic>
      <p:sp>
        <p:nvSpPr>
          <p:cNvPr id="337" name="Google Shape;337;p34"/>
          <p:cNvSpPr txBox="1"/>
          <p:nvPr/>
        </p:nvSpPr>
        <p:spPr>
          <a:xfrm>
            <a:off x="2655100" y="1095375"/>
            <a:ext cx="651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5"/>
          <p:cNvPicPr preferRelativeResize="0"/>
          <p:nvPr/>
        </p:nvPicPr>
        <p:blipFill rotWithShape="1">
          <a:blip r:embed="rId3">
            <a:alphaModFix amt="30000"/>
          </a:blip>
          <a:srcRect b="0" l="14444" r="14443" t="0"/>
          <a:stretch/>
        </p:blipFill>
        <p:spPr>
          <a:xfrm>
            <a:off x="-271540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35"/>
          <p:cNvGrpSpPr/>
          <p:nvPr/>
        </p:nvGrpSpPr>
        <p:grpSpPr>
          <a:xfrm>
            <a:off x="104653" y="74765"/>
            <a:ext cx="4467355" cy="1633431"/>
            <a:chOff x="0" y="-47625"/>
            <a:chExt cx="2353221" cy="860425"/>
          </a:xfrm>
        </p:grpSpPr>
        <p:sp>
          <p:nvSpPr>
            <p:cNvPr id="344" name="Google Shape;344;p35"/>
            <p:cNvSpPr/>
            <p:nvPr/>
          </p:nvSpPr>
          <p:spPr>
            <a:xfrm>
              <a:off x="0" y="0"/>
              <a:ext cx="2353221" cy="344480"/>
            </a:xfrm>
            <a:custGeom>
              <a:rect b="b" l="l" r="r" t="t"/>
              <a:pathLst>
                <a:path extrusionOk="0" h="344480" w="2353221">
                  <a:moveTo>
                    <a:pt x="44191" y="0"/>
                  </a:moveTo>
                  <a:lnTo>
                    <a:pt x="2309030" y="0"/>
                  </a:lnTo>
                  <a:cubicBezTo>
                    <a:pt x="2333436" y="0"/>
                    <a:pt x="2353221" y="19785"/>
                    <a:pt x="2353221" y="44191"/>
                  </a:cubicBezTo>
                  <a:lnTo>
                    <a:pt x="2353221" y="300289"/>
                  </a:lnTo>
                  <a:cubicBezTo>
                    <a:pt x="2353221" y="324695"/>
                    <a:pt x="2333436" y="344480"/>
                    <a:pt x="2309030" y="344480"/>
                  </a:cubicBezTo>
                  <a:lnTo>
                    <a:pt x="44191" y="344480"/>
                  </a:lnTo>
                  <a:cubicBezTo>
                    <a:pt x="19785" y="344480"/>
                    <a:pt x="0" y="324695"/>
                    <a:pt x="0" y="300289"/>
                  </a:cubicBezTo>
                  <a:lnTo>
                    <a:pt x="0" y="44191"/>
                  </a:lnTo>
                  <a:cubicBezTo>
                    <a:pt x="0" y="19785"/>
                    <a:pt x="19785" y="0"/>
                    <a:pt x="44191" y="0"/>
                  </a:cubicBezTo>
                  <a:close/>
                </a:path>
              </a:pathLst>
            </a:custGeom>
            <a:solidFill>
              <a:srgbClr val="593C8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35"/>
          <p:cNvSpPr txBox="1"/>
          <p:nvPr/>
        </p:nvSpPr>
        <p:spPr>
          <a:xfrm>
            <a:off x="245275" y="192875"/>
            <a:ext cx="402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SUGGESTION</a:t>
            </a:r>
            <a:endParaRPr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47" name="Google Shape;347;p35"/>
          <p:cNvGrpSpPr/>
          <p:nvPr/>
        </p:nvGrpSpPr>
        <p:grpSpPr>
          <a:xfrm flipH="1" rot="-5400000">
            <a:off x="1871847" y="-1948902"/>
            <a:ext cx="5354615" cy="8795210"/>
            <a:chOff x="0" y="-1920510"/>
            <a:chExt cx="2820594" cy="4632959"/>
          </a:xfrm>
        </p:grpSpPr>
        <p:sp>
          <p:nvSpPr>
            <p:cNvPr id="348" name="Google Shape;348;p35"/>
            <p:cNvSpPr/>
            <p:nvPr/>
          </p:nvSpPr>
          <p:spPr>
            <a:xfrm>
              <a:off x="605420" y="-1920510"/>
              <a:ext cx="2215174" cy="4632959"/>
            </a:xfrm>
            <a:custGeom>
              <a:rect b="b" l="l" r="r" t="t"/>
              <a:pathLst>
                <a:path extrusionOk="0" h="2709333" w="2821878">
                  <a:moveTo>
                    <a:pt x="0" y="0"/>
                  </a:moveTo>
                  <a:lnTo>
                    <a:pt x="2821878" y="0"/>
                  </a:lnTo>
                  <a:lnTo>
                    <a:pt x="28218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  <a:ln>
              <a:noFill/>
            </a:ln>
          </p:spPr>
        </p:sp>
        <p:sp>
          <p:nvSpPr>
            <p:cNvPr id="349" name="Google Shape;349;p35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0" name="Google Shape;350;p35"/>
          <p:cNvSpPr txBox="1"/>
          <p:nvPr/>
        </p:nvSpPr>
        <p:spPr>
          <a:xfrm>
            <a:off x="209550" y="1135850"/>
            <a:ext cx="7810500" cy="3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Marketing team needs to promote the business to the following segmentation as per analytics done:</a:t>
            </a:r>
            <a:b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lphaLcPeriod"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need to promote the coupons code to the existing </a:t>
            </a:r>
            <a:r>
              <a:rPr b="1"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 value customers/buyers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lphaLcPeriod"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needs to focus on Sweet </a:t>
            </a: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</a:t>
            </a: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by offering something extra to customer like an </a:t>
            </a:r>
            <a:r>
              <a:rPr b="1"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 buy back, % off, or loyalty point.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lphaLcPeriod"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needs to promote the product with the </a:t>
            </a:r>
            <a:r>
              <a:rPr b="1"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demographic 30-40 years &amp; 50-60 years </a:t>
            </a: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 this age group belong to the </a:t>
            </a:r>
            <a:r>
              <a:rPr b="1"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better Income Level Group &amp; giving better ROI </a:t>
            </a: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 our Marketing Efforts.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lphaLcPeriod"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needs to focus more on </a:t>
            </a:r>
            <a:r>
              <a:rPr b="1"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Single (Marital_staus)</a:t>
            </a: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as they are better performing audience compare to other.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lphaLcPeriod"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need to execute the campaign on </a:t>
            </a:r>
            <a:r>
              <a:rPr b="1"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devices</a:t>
            </a: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as both are performing well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lphaLcPeriod"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needs to give </a:t>
            </a:r>
            <a:r>
              <a:rPr b="1"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 discount/Buy Back </a:t>
            </a: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 Other payment mode to</a:t>
            </a:r>
            <a:r>
              <a:rPr b="1"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reduce the COD</a:t>
            </a: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as return of good is loss to our revenue or team should charge extra money for COD user.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lphaLcPeriod"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needs to test the various platforms o</a:t>
            </a:r>
            <a:r>
              <a:rPr b="1"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 digital advertising for better ROI. 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lphaLcPeriod"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can optimize </a:t>
            </a:r>
            <a:r>
              <a:rPr b="1"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Meta, Google </a:t>
            </a:r>
            <a:r>
              <a:rPr b="1"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Adwords</a:t>
            </a:r>
            <a:r>
              <a:rPr b="1"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Bing</a:t>
            </a: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etc.</a:t>
            </a: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 flipH="1" rot="-5400000">
            <a:off x="2448530" y="-1757256"/>
            <a:ext cx="4204598" cy="8798559"/>
          </a:xfrm>
          <a:custGeom>
            <a:rect b="b" l="l" r="r" t="t"/>
            <a:pathLst>
              <a:path extrusionOk="0" h="2709333" w="2821878">
                <a:moveTo>
                  <a:pt x="0" y="0"/>
                </a:moveTo>
                <a:lnTo>
                  <a:pt x="2821878" y="0"/>
                </a:lnTo>
                <a:lnTo>
                  <a:pt x="2821878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593C8F"/>
          </a:solidFill>
          <a:ln>
            <a:noFill/>
          </a:ln>
        </p:spPr>
      </p:sp>
      <p:grpSp>
        <p:nvGrpSpPr>
          <p:cNvPr id="356" name="Google Shape;356;p36"/>
          <p:cNvGrpSpPr/>
          <p:nvPr/>
        </p:nvGrpSpPr>
        <p:grpSpPr>
          <a:xfrm>
            <a:off x="0" y="2481337"/>
            <a:ext cx="9143998" cy="2662163"/>
            <a:chOff x="0" y="-47625"/>
            <a:chExt cx="4816592" cy="1402292"/>
          </a:xfrm>
        </p:grpSpPr>
        <p:sp>
          <p:nvSpPr>
            <p:cNvPr id="357" name="Google Shape;357;p36"/>
            <p:cNvSpPr/>
            <p:nvPr/>
          </p:nvSpPr>
          <p:spPr>
            <a:xfrm>
              <a:off x="0" y="0"/>
              <a:ext cx="4816592" cy="1354667"/>
            </a:xfrm>
            <a:custGeom>
              <a:rect b="b" l="l" r="r" t="t"/>
              <a:pathLst>
                <a:path extrusionOk="0"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>
                <a:alpha val="90588"/>
              </a:srgbClr>
            </a:solidFill>
            <a:ln>
              <a:noFill/>
            </a:ln>
          </p:spPr>
        </p:sp>
        <p:sp>
          <p:nvSpPr>
            <p:cNvPr id="358" name="Google Shape;358;p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9" name="Google Shape;359;p36"/>
          <p:cNvSpPr txBox="1"/>
          <p:nvPr/>
        </p:nvSpPr>
        <p:spPr>
          <a:xfrm>
            <a:off x="1959885" y="1906456"/>
            <a:ext cx="507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360" name="Google Shape;360;p36"/>
          <p:cNvCxnSpPr/>
          <p:nvPr/>
        </p:nvCxnSpPr>
        <p:spPr>
          <a:xfrm>
            <a:off x="3177540" y="3613208"/>
            <a:ext cx="32460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1" name="Google Shape;361;p36"/>
          <p:cNvSpPr txBox="1"/>
          <p:nvPr/>
        </p:nvSpPr>
        <p:spPr>
          <a:xfrm>
            <a:off x="2414824" y="3594494"/>
            <a:ext cx="4314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62" name="Google Shape;362;p36"/>
          <p:cNvSpPr txBox="1"/>
          <p:nvPr/>
        </p:nvSpPr>
        <p:spPr>
          <a:xfrm>
            <a:off x="3509862" y="4500012"/>
            <a:ext cx="2604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63" name="Google Shape;363;p36"/>
          <p:cNvSpPr txBox="1"/>
          <p:nvPr/>
        </p:nvSpPr>
        <p:spPr>
          <a:xfrm>
            <a:off x="1850224" y="2870850"/>
            <a:ext cx="569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Riya Chetwani</a:t>
            </a:r>
            <a:endParaRPr b="1"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 rotWithShape="1">
          <a:blip r:embed="rId3">
            <a:alphaModFix amt="30000"/>
          </a:blip>
          <a:srcRect b="0" l="14444" r="14443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6"/>
          <p:cNvGrpSpPr/>
          <p:nvPr/>
        </p:nvGrpSpPr>
        <p:grpSpPr>
          <a:xfrm>
            <a:off x="7600950" y="-90413"/>
            <a:ext cx="1543050" cy="5233913"/>
            <a:chOff x="0" y="-47625"/>
            <a:chExt cx="812800" cy="2756958"/>
          </a:xfrm>
        </p:grpSpPr>
        <p:sp>
          <p:nvSpPr>
            <p:cNvPr id="174" name="Google Shape;174;p26"/>
            <p:cNvSpPr/>
            <p:nvPr/>
          </p:nvSpPr>
          <p:spPr>
            <a:xfrm>
              <a:off x="0" y="0"/>
              <a:ext cx="812800" cy="2709333"/>
            </a:xfrm>
            <a:custGeom>
              <a:rect b="b" l="l" r="r" t="t"/>
              <a:pathLst>
                <a:path extrusionOk="0"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  <a:ln>
              <a:noFill/>
            </a:ln>
            <a:effectLst>
              <a:outerShdw blurRad="57150" rotWithShape="0" algn="bl" dir="8100000" dist="123825">
                <a:schemeClr val="accent1">
                  <a:alpha val="50000"/>
                </a:schemeClr>
              </a:outerShdw>
            </a:effectLst>
          </p:spPr>
        </p:sp>
        <p:sp>
          <p:nvSpPr>
            <p:cNvPr id="175" name="Google Shape;175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8100000" dist="123825">
                <a:schemeClr val="accent1">
                  <a:alpha val="50000"/>
                </a:schemeClr>
              </a:outerShdw>
            </a:effectLst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26"/>
          <p:cNvSpPr txBox="1"/>
          <p:nvPr/>
        </p:nvSpPr>
        <p:spPr>
          <a:xfrm>
            <a:off x="514360" y="476250"/>
            <a:ext cx="1627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77" name="Google Shape;177;p26"/>
          <p:cNvSpPr txBox="1"/>
          <p:nvPr/>
        </p:nvSpPr>
        <p:spPr>
          <a:xfrm>
            <a:off x="514360" y="747411"/>
            <a:ext cx="2478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Index</a:t>
            </a:r>
            <a:endParaRPr sz="700"/>
          </a:p>
        </p:txBody>
      </p:sp>
      <p:cxnSp>
        <p:nvCxnSpPr>
          <p:cNvPr id="178" name="Google Shape;178;p26"/>
          <p:cNvCxnSpPr/>
          <p:nvPr/>
        </p:nvCxnSpPr>
        <p:spPr>
          <a:xfrm>
            <a:off x="514360" y="1093409"/>
            <a:ext cx="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" name="Google Shape;179;p26"/>
          <p:cNvSpPr txBox="1"/>
          <p:nvPr/>
        </p:nvSpPr>
        <p:spPr>
          <a:xfrm>
            <a:off x="126200" y="1618625"/>
            <a:ext cx="4107600" cy="4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457200" marR="0" rtl="0" algn="l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❏"/>
            </a:pPr>
            <a:r>
              <a:rPr lang="en-GB" sz="1800">
                <a:latin typeface="Poppins"/>
                <a:ea typeface="Poppins"/>
                <a:cs typeface="Poppins"/>
                <a:sym typeface="Poppins"/>
              </a:rPr>
              <a:t>About the </a:t>
            </a:r>
            <a:r>
              <a:rPr lang="en-GB" sz="1800">
                <a:latin typeface="Poppins"/>
                <a:ea typeface="Poppins"/>
                <a:cs typeface="Poppins"/>
                <a:sym typeface="Poppins"/>
              </a:rPr>
              <a:t>Business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❏"/>
            </a:pPr>
            <a:r>
              <a:rPr lang="en-GB" sz="1800">
                <a:latin typeface="Poppins"/>
                <a:ea typeface="Poppins"/>
                <a:cs typeface="Poppins"/>
                <a:sym typeface="Poppins"/>
              </a:rPr>
              <a:t>Problem Statement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❏"/>
            </a:pPr>
            <a:r>
              <a:rPr lang="en-GB" sz="1800">
                <a:latin typeface="Poppins"/>
                <a:ea typeface="Poppins"/>
                <a:cs typeface="Poppins"/>
                <a:sym typeface="Poppins"/>
              </a:rPr>
              <a:t>Data Preparation &amp; Handling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❏"/>
            </a:pPr>
            <a:r>
              <a:rPr lang="en-GB" sz="19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19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Font typeface="Poppins"/>
              <a:buChar char="❏"/>
            </a:pPr>
            <a:r>
              <a:rPr lang="en-GB" sz="19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Dealing with Class Imbalance</a:t>
            </a:r>
            <a:br>
              <a:rPr lang="en-GB" sz="19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9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Font typeface="Poppins"/>
              <a:buChar char="❏"/>
            </a:pPr>
            <a:r>
              <a:rPr lang="en-GB" sz="19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Strategies</a:t>
            </a:r>
            <a:br>
              <a:rPr lang="en-GB" sz="19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9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Font typeface="Poppins"/>
              <a:buChar char="❏"/>
            </a:pPr>
            <a:r>
              <a:rPr lang="en-GB" sz="190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 sz="19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40045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80" name="Google Shape;180;p26"/>
          <p:cNvCxnSpPr/>
          <p:nvPr/>
        </p:nvCxnSpPr>
        <p:spPr>
          <a:xfrm>
            <a:off x="514896" y="1126055"/>
            <a:ext cx="130937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7850" y="982150"/>
            <a:ext cx="4478400" cy="298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7"/>
          <p:cNvGrpSpPr/>
          <p:nvPr/>
        </p:nvGrpSpPr>
        <p:grpSpPr>
          <a:xfrm>
            <a:off x="0" y="-90413"/>
            <a:ext cx="4749800" cy="5233913"/>
            <a:chOff x="0" y="-47625"/>
            <a:chExt cx="2501952" cy="2756958"/>
          </a:xfrm>
        </p:grpSpPr>
        <p:sp>
          <p:nvSpPr>
            <p:cNvPr id="187" name="Google Shape;187;p27"/>
            <p:cNvSpPr/>
            <p:nvPr/>
          </p:nvSpPr>
          <p:spPr>
            <a:xfrm>
              <a:off x="0" y="0"/>
              <a:ext cx="2501952" cy="2709333"/>
            </a:xfrm>
            <a:custGeom>
              <a:rect b="b" l="l" r="r" t="t"/>
              <a:pathLst>
                <a:path extrusionOk="0" h="2709333" w="2501952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  <a:ln>
              <a:noFill/>
            </a:ln>
          </p:spPr>
        </p:sp>
        <p:sp>
          <p:nvSpPr>
            <p:cNvPr id="188" name="Google Shape;188;p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27"/>
          <p:cNvSpPr txBox="1"/>
          <p:nvPr/>
        </p:nvSpPr>
        <p:spPr>
          <a:xfrm>
            <a:off x="514360" y="756936"/>
            <a:ext cx="320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About The Business</a:t>
            </a:r>
            <a:endParaRPr sz="700"/>
          </a:p>
        </p:txBody>
      </p:sp>
      <p:cxnSp>
        <p:nvCxnSpPr>
          <p:cNvPr id="190" name="Google Shape;190;p27"/>
          <p:cNvCxnSpPr/>
          <p:nvPr/>
        </p:nvCxnSpPr>
        <p:spPr>
          <a:xfrm flipH="1" rot="10800000">
            <a:off x="514896" y="1116530"/>
            <a:ext cx="2880995" cy="9525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1" name="Google Shape;19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40" y="1489130"/>
            <a:ext cx="558815" cy="49564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/>
        </p:nvSpPr>
        <p:spPr>
          <a:xfrm>
            <a:off x="514360" y="476250"/>
            <a:ext cx="162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700"/>
          </a:p>
        </p:txBody>
      </p:sp>
      <p:sp>
        <p:nvSpPr>
          <p:cNvPr id="193" name="Google Shape;193;p27"/>
          <p:cNvSpPr txBox="1"/>
          <p:nvPr/>
        </p:nvSpPr>
        <p:spPr>
          <a:xfrm>
            <a:off x="138650" y="2179575"/>
            <a:ext cx="3852600" cy="1371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lt1"/>
                </a:solidFill>
                <a:highlight>
                  <a:srgbClr val="593C8F"/>
                </a:highlight>
                <a:latin typeface="Poppins"/>
                <a:ea typeface="Poppins"/>
                <a:cs typeface="Poppins"/>
                <a:sym typeface="Poppins"/>
              </a:rPr>
              <a:t>Retailkart.com is a small and medium-scale organization that majorly deals in wine, fruit and meat products, having held around 35% market share. The company has been leading the domain offline for a long time.</a:t>
            </a:r>
            <a:endParaRPr sz="700">
              <a:solidFill>
                <a:schemeClr val="lt1"/>
              </a:solidFill>
              <a:highlight>
                <a:srgbClr val="593C8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1338584" y="3570348"/>
            <a:ext cx="2384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6125" y="847925"/>
            <a:ext cx="4749600" cy="3204600"/>
          </a:xfrm>
          <a:prstGeom prst="bevel">
            <a:avLst>
              <a:gd fmla="val 12500" name="adj"/>
            </a:avLst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47" y="1400975"/>
            <a:ext cx="702475" cy="6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3">
            <a:alphaModFix amt="30000"/>
          </a:blip>
          <a:srcRect b="0" l="14444" r="14443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400" y="2647950"/>
            <a:ext cx="3381300" cy="1714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7380000" dist="19050">
              <a:srgbClr val="000000">
                <a:alpha val="50000"/>
              </a:srgbClr>
            </a:outerShdw>
          </a:effectLst>
        </p:spPr>
      </p:pic>
      <p:sp>
        <p:nvSpPr>
          <p:cNvPr id="203" name="Google Shape;203;p28"/>
          <p:cNvSpPr txBox="1"/>
          <p:nvPr/>
        </p:nvSpPr>
        <p:spPr>
          <a:xfrm>
            <a:off x="514360" y="476250"/>
            <a:ext cx="162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700"/>
          </a:p>
        </p:txBody>
      </p:sp>
      <p:sp>
        <p:nvSpPr>
          <p:cNvPr id="204" name="Google Shape;204;p28"/>
          <p:cNvSpPr txBox="1"/>
          <p:nvPr/>
        </p:nvSpPr>
        <p:spPr>
          <a:xfrm>
            <a:off x="514360" y="747411"/>
            <a:ext cx="3272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 Statement</a:t>
            </a:r>
            <a:endParaRPr sz="700"/>
          </a:p>
        </p:txBody>
      </p:sp>
      <p:cxnSp>
        <p:nvCxnSpPr>
          <p:cNvPr id="205" name="Google Shape;205;p28"/>
          <p:cNvCxnSpPr/>
          <p:nvPr/>
        </p:nvCxnSpPr>
        <p:spPr>
          <a:xfrm>
            <a:off x="514360" y="1093409"/>
            <a:ext cx="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6" name="Google Shape;206;p28"/>
          <p:cNvCxnSpPr/>
          <p:nvPr/>
        </p:nvCxnSpPr>
        <p:spPr>
          <a:xfrm>
            <a:off x="514896" y="1126055"/>
            <a:ext cx="130937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" name="Google Shape;207;p28"/>
          <p:cNvSpPr/>
          <p:nvPr/>
        </p:nvSpPr>
        <p:spPr>
          <a:xfrm>
            <a:off x="5335905" y="540800"/>
            <a:ext cx="3047142" cy="1714188"/>
          </a:xfrm>
          <a:custGeom>
            <a:rect b="b" l="l" r="r" t="t"/>
            <a:pathLst>
              <a:path extrusionOk="0" h="6350000" w="11287761">
                <a:moveTo>
                  <a:pt x="0" y="5824220"/>
                </a:moveTo>
                <a:lnTo>
                  <a:pt x="0" y="525780"/>
                </a:lnTo>
                <a:cubicBezTo>
                  <a:pt x="0" y="234950"/>
                  <a:pt x="234950" y="0"/>
                  <a:pt x="525780" y="0"/>
                </a:cubicBezTo>
                <a:lnTo>
                  <a:pt x="10761980" y="0"/>
                </a:lnTo>
                <a:cubicBezTo>
                  <a:pt x="11052811" y="0"/>
                  <a:pt x="11287761" y="234950"/>
                  <a:pt x="11287761" y="525780"/>
                </a:cubicBezTo>
                <a:lnTo>
                  <a:pt x="11287761" y="5822950"/>
                </a:lnTo>
                <a:cubicBezTo>
                  <a:pt x="11287761" y="6113780"/>
                  <a:pt x="11052811" y="6348730"/>
                  <a:pt x="10761980" y="6348730"/>
                </a:cubicBezTo>
                <a:lnTo>
                  <a:pt x="525780" y="6348730"/>
                </a:lnTo>
                <a:cubicBezTo>
                  <a:pt x="236220" y="6350000"/>
                  <a:pt x="0" y="6115050"/>
                  <a:pt x="0" y="5824220"/>
                </a:cubicBezTo>
                <a:cubicBezTo>
                  <a:pt x="0" y="5824220"/>
                  <a:pt x="0" y="5824220"/>
                  <a:pt x="0" y="582422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264" l="0" r="0" t="-9264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" name="Google Shape;208;p28"/>
          <p:cNvGrpSpPr/>
          <p:nvPr/>
        </p:nvGrpSpPr>
        <p:grpSpPr>
          <a:xfrm>
            <a:off x="3905250" y="-90413"/>
            <a:ext cx="1543050" cy="5233913"/>
            <a:chOff x="0" y="-47625"/>
            <a:chExt cx="812800" cy="2756958"/>
          </a:xfrm>
        </p:grpSpPr>
        <p:sp>
          <p:nvSpPr>
            <p:cNvPr id="209" name="Google Shape;209;p28"/>
            <p:cNvSpPr/>
            <p:nvPr/>
          </p:nvSpPr>
          <p:spPr>
            <a:xfrm>
              <a:off x="0" y="0"/>
              <a:ext cx="812800" cy="2709333"/>
            </a:xfrm>
            <a:custGeom>
              <a:rect b="b" l="l" r="r" t="t"/>
              <a:pathLst>
                <a:path extrusionOk="0"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  <a:ln>
              <a:noFill/>
            </a:ln>
          </p:spPr>
        </p:sp>
        <p:sp>
          <p:nvSpPr>
            <p:cNvPr id="210" name="Google Shape;210;p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1" name="Google Shape;211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3824" y="4253699"/>
            <a:ext cx="1043642" cy="26091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/>
        </p:nvSpPr>
        <p:spPr>
          <a:xfrm>
            <a:off x="513825" y="1694825"/>
            <a:ext cx="285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0" marL="457200" marR="0" rtl="0" algn="l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❖"/>
            </a:pPr>
            <a:r>
              <a:rPr lang="en-GB" sz="1500">
                <a:latin typeface="Poppins"/>
                <a:ea typeface="Poppins"/>
                <a:cs typeface="Poppins"/>
                <a:sym typeface="Poppins"/>
              </a:rPr>
              <a:t>High Cost Per Acquisition for New Customer 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460275" y="2753375"/>
            <a:ext cx="29628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❖"/>
            </a:pPr>
            <a:r>
              <a:rPr lang="en-GB">
                <a:latin typeface="Poppins"/>
                <a:ea typeface="Poppins"/>
                <a:cs typeface="Poppins"/>
                <a:sym typeface="Poppins"/>
              </a:rPr>
              <a:t>Returning Cost Per </a:t>
            </a:r>
            <a:r>
              <a:rPr lang="en-GB">
                <a:latin typeface="Poppins"/>
                <a:ea typeface="Poppins"/>
                <a:cs typeface="Poppins"/>
                <a:sym typeface="Poppins"/>
              </a:rPr>
              <a:t>Acquisition</a:t>
            </a:r>
            <a:r>
              <a:rPr lang="en-GB">
                <a:latin typeface="Poppins"/>
                <a:ea typeface="Poppins"/>
                <a:cs typeface="Poppins"/>
                <a:sym typeface="Poppins"/>
              </a:rPr>
              <a:t> of Customer is also too high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 amt="30000"/>
          </a:blip>
          <a:srcRect b="0" l="14444" r="14443" t="0"/>
          <a:stretch/>
        </p:blipFill>
        <p:spPr>
          <a:xfrm>
            <a:off x="-7620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29"/>
          <p:cNvGrpSpPr/>
          <p:nvPr/>
        </p:nvGrpSpPr>
        <p:grpSpPr>
          <a:xfrm rot="5400000">
            <a:off x="2629387" y="-2548893"/>
            <a:ext cx="3999357" cy="9143818"/>
            <a:chOff x="-1293899" y="-70151"/>
            <a:chExt cx="2106699" cy="4816592"/>
          </a:xfrm>
        </p:grpSpPr>
        <p:sp>
          <p:nvSpPr>
            <p:cNvPr id="220" name="Google Shape;220;p29"/>
            <p:cNvSpPr/>
            <p:nvPr/>
          </p:nvSpPr>
          <p:spPr>
            <a:xfrm>
              <a:off x="-1293899" y="-70151"/>
              <a:ext cx="97001" cy="4816592"/>
            </a:xfrm>
            <a:custGeom>
              <a:rect b="b" l="l" r="r" t="t"/>
              <a:pathLst>
                <a:path extrusionOk="0" h="4816592" w="97001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  <a:ln>
              <a:noFill/>
            </a:ln>
          </p:spPr>
        </p:sp>
        <p:sp>
          <p:nvSpPr>
            <p:cNvPr id="221" name="Google Shape;221;p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29"/>
          <p:cNvSpPr txBox="1"/>
          <p:nvPr/>
        </p:nvSpPr>
        <p:spPr>
          <a:xfrm>
            <a:off x="133357" y="323850"/>
            <a:ext cx="5688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Lato"/>
                <a:ea typeface="Lato"/>
                <a:cs typeface="Lato"/>
                <a:sym typeface="Lato"/>
              </a:rPr>
              <a:t>Data Preparation &amp; Handling : Customer Segmentation </a:t>
            </a:r>
            <a:endParaRPr sz="700"/>
          </a:p>
        </p:txBody>
      </p:sp>
      <p:sp>
        <p:nvSpPr>
          <p:cNvPr id="223" name="Google Shape;223;p29"/>
          <p:cNvSpPr txBox="1"/>
          <p:nvPr/>
        </p:nvSpPr>
        <p:spPr>
          <a:xfrm>
            <a:off x="514360" y="747411"/>
            <a:ext cx="2478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cxnSp>
        <p:nvCxnSpPr>
          <p:cNvPr id="224" name="Google Shape;224;p29"/>
          <p:cNvCxnSpPr/>
          <p:nvPr/>
        </p:nvCxnSpPr>
        <p:spPr>
          <a:xfrm>
            <a:off x="514896" y="668855"/>
            <a:ext cx="1309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" name="Google Shape;225;p29"/>
          <p:cNvSpPr txBox="1"/>
          <p:nvPr/>
        </p:nvSpPr>
        <p:spPr>
          <a:xfrm>
            <a:off x="4810135" y="3472790"/>
            <a:ext cx="2478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cxnSp>
        <p:nvCxnSpPr>
          <p:cNvPr id="226" name="Google Shape;226;p29"/>
          <p:cNvCxnSpPr/>
          <p:nvPr/>
        </p:nvCxnSpPr>
        <p:spPr>
          <a:xfrm>
            <a:off x="162471" y="2860834"/>
            <a:ext cx="1309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7" name="Google Shape;227;p29"/>
          <p:cNvSpPr txBox="1"/>
          <p:nvPr/>
        </p:nvSpPr>
        <p:spPr>
          <a:xfrm>
            <a:off x="514350" y="1395029"/>
            <a:ext cx="2384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28" name="Google Shape;228;p29"/>
          <p:cNvSpPr txBox="1"/>
          <p:nvPr/>
        </p:nvSpPr>
        <p:spPr>
          <a:xfrm>
            <a:off x="4810135" y="3182580"/>
            <a:ext cx="1627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29" name="Google Shape;229;p29"/>
          <p:cNvSpPr txBox="1"/>
          <p:nvPr/>
        </p:nvSpPr>
        <p:spPr>
          <a:xfrm>
            <a:off x="1700" y="3134100"/>
            <a:ext cx="4294200" cy="19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rtl="0" algn="l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❏"/>
            </a:pPr>
            <a:r>
              <a:rPr b="1" lang="en-GB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85% is Not Churned Data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❏"/>
            </a:pPr>
            <a:r>
              <a:rPr b="1" lang="en-GB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15% is churn Data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❏"/>
            </a:pPr>
            <a:r>
              <a:rPr b="1" lang="en-GB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Campaigns got the response from the following :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❏"/>
            </a:pPr>
            <a:r>
              <a:rPr b="1" lang="en-GB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PHD from Education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❏"/>
            </a:pPr>
            <a:r>
              <a:rPr b="1" lang="en-GB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Customer having Yolo &amp; Absurd relationship status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rtl="0" algn="l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❏"/>
            </a:pPr>
            <a:r>
              <a:rPr b="1" lang="en-GB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Customer with No Kid </a:t>
            </a:r>
            <a:endParaRPr b="1"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550" y="852375"/>
            <a:ext cx="2478600" cy="191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1" name="Google Shape;23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9660" y="261950"/>
            <a:ext cx="2785800" cy="180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2" name="Google Shape;23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2350" y="933450"/>
            <a:ext cx="2883014" cy="21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5850" y="2349747"/>
            <a:ext cx="2700900" cy="168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4" name="Google Shape;23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50750" y="3281250"/>
            <a:ext cx="2685900" cy="1649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0"/>
          <p:cNvPicPr preferRelativeResize="0"/>
          <p:nvPr/>
        </p:nvPicPr>
        <p:blipFill rotWithShape="1">
          <a:blip r:embed="rId3">
            <a:alphaModFix amt="30000"/>
          </a:blip>
          <a:srcRect b="0" l="14444" r="14443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/>
        </p:nvSpPr>
        <p:spPr>
          <a:xfrm>
            <a:off x="85727" y="130050"/>
            <a:ext cx="7258200" cy="16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en-GB" sz="19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Dealing with Class Imbalance :</a:t>
            </a:r>
            <a:endParaRPr b="1" sz="19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en-GB" sz="13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SMOTE (Synthetic Minority Oversampling Technique)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18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SzPts val="1100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41" name="Google Shape;241;p30"/>
          <p:cNvCxnSpPr/>
          <p:nvPr/>
        </p:nvCxnSpPr>
        <p:spPr>
          <a:xfrm>
            <a:off x="514360" y="1093409"/>
            <a:ext cx="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2" name="Google Shape;242;p30"/>
          <p:cNvCxnSpPr/>
          <p:nvPr/>
        </p:nvCxnSpPr>
        <p:spPr>
          <a:xfrm>
            <a:off x="514896" y="1126055"/>
            <a:ext cx="130937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3" name="Google Shape;24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824" y="4253699"/>
            <a:ext cx="1043642" cy="2609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p30"/>
          <p:cNvGrpSpPr/>
          <p:nvPr/>
        </p:nvGrpSpPr>
        <p:grpSpPr>
          <a:xfrm>
            <a:off x="3786841" y="-90411"/>
            <a:ext cx="5352046" cy="5233809"/>
            <a:chOff x="0" y="-47625"/>
            <a:chExt cx="2819240" cy="2756958"/>
          </a:xfrm>
        </p:grpSpPr>
        <p:sp>
          <p:nvSpPr>
            <p:cNvPr id="245" name="Google Shape;245;p30"/>
            <p:cNvSpPr/>
            <p:nvPr/>
          </p:nvSpPr>
          <p:spPr>
            <a:xfrm>
              <a:off x="413589" y="0"/>
              <a:ext cx="2405651" cy="2709333"/>
            </a:xfrm>
            <a:custGeom>
              <a:rect b="b" l="l" r="r" t="t"/>
              <a:pathLst>
                <a:path extrusionOk="0" h="2709333" w="2821878">
                  <a:moveTo>
                    <a:pt x="0" y="0"/>
                  </a:moveTo>
                  <a:lnTo>
                    <a:pt x="2821878" y="0"/>
                  </a:lnTo>
                  <a:lnTo>
                    <a:pt x="28218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  <a:ln>
              <a:noFill/>
            </a:ln>
          </p:spPr>
        </p:sp>
        <p:sp>
          <p:nvSpPr>
            <p:cNvPr id="246" name="Google Shape;246;p3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30"/>
          <p:cNvSpPr/>
          <p:nvPr/>
        </p:nvSpPr>
        <p:spPr>
          <a:xfrm>
            <a:off x="3094730" y="887254"/>
            <a:ext cx="2530472" cy="3368993"/>
          </a:xfrm>
          <a:custGeom>
            <a:rect b="b" l="l" r="r" t="t"/>
            <a:pathLst>
              <a:path extrusionOk="0" h="4878070" w="3663950">
                <a:moveTo>
                  <a:pt x="3663950" y="4878070"/>
                </a:moveTo>
                <a:lnTo>
                  <a:pt x="0" y="4878070"/>
                </a:lnTo>
                <a:lnTo>
                  <a:pt x="0" y="0"/>
                </a:lnTo>
                <a:lnTo>
                  <a:pt x="3663950" y="0"/>
                </a:lnTo>
                <a:lnTo>
                  <a:pt x="3663950" y="4878070"/>
                </a:lnTo>
                <a:close/>
                <a:moveTo>
                  <a:pt x="63500" y="4814570"/>
                </a:moveTo>
                <a:lnTo>
                  <a:pt x="3600450" y="4814570"/>
                </a:lnTo>
                <a:lnTo>
                  <a:pt x="3600450" y="63500"/>
                </a:lnTo>
                <a:lnTo>
                  <a:pt x="63500" y="63500"/>
                </a:lnTo>
                <a:lnTo>
                  <a:pt x="63500" y="48145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grpSp>
        <p:nvGrpSpPr>
          <p:cNvPr id="248" name="Google Shape;248;p30"/>
          <p:cNvGrpSpPr/>
          <p:nvPr/>
        </p:nvGrpSpPr>
        <p:grpSpPr>
          <a:xfrm>
            <a:off x="5730103" y="1220956"/>
            <a:ext cx="429590" cy="431516"/>
            <a:chOff x="1813" y="0"/>
            <a:chExt cx="809173" cy="812800"/>
          </a:xfrm>
        </p:grpSpPr>
        <p:sp>
          <p:nvSpPr>
            <p:cNvPr id="249" name="Google Shape;249;p3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30"/>
          <p:cNvGrpSpPr/>
          <p:nvPr/>
        </p:nvGrpSpPr>
        <p:grpSpPr>
          <a:xfrm>
            <a:off x="5806303" y="2478731"/>
            <a:ext cx="429590" cy="431516"/>
            <a:chOff x="1813" y="0"/>
            <a:chExt cx="809173" cy="812800"/>
          </a:xfrm>
        </p:grpSpPr>
        <p:sp>
          <p:nvSpPr>
            <p:cNvPr id="252" name="Google Shape;252;p3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30"/>
          <p:cNvGrpSpPr/>
          <p:nvPr/>
        </p:nvGrpSpPr>
        <p:grpSpPr>
          <a:xfrm>
            <a:off x="5882503" y="3738886"/>
            <a:ext cx="429590" cy="431516"/>
            <a:chOff x="1813" y="0"/>
            <a:chExt cx="809173" cy="812800"/>
          </a:xfrm>
        </p:grpSpPr>
        <p:sp>
          <p:nvSpPr>
            <p:cNvPr id="255" name="Google Shape;255;p3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30"/>
          <p:cNvSpPr txBox="1"/>
          <p:nvPr/>
        </p:nvSpPr>
        <p:spPr>
          <a:xfrm>
            <a:off x="6622524" y="1240006"/>
            <a:ext cx="18609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Technique used to handle </a:t>
            </a:r>
            <a:r>
              <a:rPr lang="en-GB" sz="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imbalance</a:t>
            </a:r>
            <a:r>
              <a:rPr lang="en-GB" sz="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 SMOTE</a:t>
            </a:r>
            <a:endParaRPr sz="700"/>
          </a:p>
        </p:txBody>
      </p:sp>
      <p:sp>
        <p:nvSpPr>
          <p:cNvPr id="258" name="Google Shape;258;p30"/>
          <p:cNvSpPr txBox="1"/>
          <p:nvPr/>
        </p:nvSpPr>
        <p:spPr>
          <a:xfrm>
            <a:off x="6622525" y="2379975"/>
            <a:ext cx="20571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can handle imbalanced classes by balancing the classes by increasing minority or decreasing majority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6546325" y="3673350"/>
            <a:ext cx="25302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Accuracy = TN+TP / TN+FP+FN+TP Precision = TP / TP+FP Recall = TP / TP+FN F1 Score = 2 x (precision x recall) / (precision + recall) In this problem we will use recall as evaluation metric because we would like to capture the </a:t>
            </a:r>
            <a:r>
              <a:rPr lang="en-GB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performance</a:t>
            </a:r>
            <a:r>
              <a:rPr lang="en-GB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where we will be rightly predicting positive classes</a:t>
            </a:r>
            <a:endParaRPr sz="800"/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300" y="1162050"/>
            <a:ext cx="3081300" cy="281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1" name="Google Shape;261;p30"/>
          <p:cNvSpPr txBox="1"/>
          <p:nvPr/>
        </p:nvSpPr>
        <p:spPr>
          <a:xfrm>
            <a:off x="41450" y="2398550"/>
            <a:ext cx="1988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  <a:latin typeface="Poppins ExtraBold"/>
                <a:ea typeface="Poppins ExtraBold"/>
                <a:cs typeface="Poppins ExtraBold"/>
                <a:sym typeface="Poppins ExtraBold"/>
              </a:rPr>
              <a:t> Highly Imbalanced. </a:t>
            </a:r>
            <a:endParaRPr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62" name="Google Shape;262;p30"/>
          <p:cNvSpPr/>
          <p:nvPr/>
        </p:nvSpPr>
        <p:spPr>
          <a:xfrm>
            <a:off x="1678775" y="2398550"/>
            <a:ext cx="619200" cy="20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0"/>
          <p:cNvSpPr txBox="1"/>
          <p:nvPr/>
        </p:nvSpPr>
        <p:spPr>
          <a:xfrm>
            <a:off x="6384125" y="42875"/>
            <a:ext cx="278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Customer Segmentation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1"/>
          <p:cNvPicPr preferRelativeResize="0"/>
          <p:nvPr/>
        </p:nvPicPr>
        <p:blipFill rotWithShape="1">
          <a:blip r:embed="rId3">
            <a:alphaModFix amt="36000"/>
          </a:blip>
          <a:srcRect b="0" l="14444" r="14443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31"/>
          <p:cNvCxnSpPr/>
          <p:nvPr/>
        </p:nvCxnSpPr>
        <p:spPr>
          <a:xfrm flipH="1" rot="10800000">
            <a:off x="3105685" y="4949065"/>
            <a:ext cx="1887000" cy="9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0" name="Google Shape;270;p31"/>
          <p:cNvGrpSpPr/>
          <p:nvPr/>
        </p:nvGrpSpPr>
        <p:grpSpPr>
          <a:xfrm>
            <a:off x="3576628" y="1424064"/>
            <a:ext cx="1543020" cy="2662111"/>
            <a:chOff x="0" y="-47625"/>
            <a:chExt cx="812800" cy="1402292"/>
          </a:xfrm>
        </p:grpSpPr>
        <p:sp>
          <p:nvSpPr>
            <p:cNvPr id="271" name="Google Shape;271;p31"/>
            <p:cNvSpPr/>
            <p:nvPr/>
          </p:nvSpPr>
          <p:spPr>
            <a:xfrm>
              <a:off x="0" y="0"/>
              <a:ext cx="76440" cy="1354667"/>
            </a:xfrm>
            <a:custGeom>
              <a:rect b="b" l="l" r="r" t="t"/>
              <a:pathLst>
                <a:path extrusionOk="0" h="1354667" w="76440">
                  <a:moveTo>
                    <a:pt x="0" y="0"/>
                  </a:moveTo>
                  <a:lnTo>
                    <a:pt x="76440" y="0"/>
                  </a:lnTo>
                  <a:lnTo>
                    <a:pt x="76440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593C8F"/>
            </a:solidFill>
            <a:ln>
              <a:noFill/>
            </a:ln>
          </p:spPr>
        </p:sp>
        <p:sp>
          <p:nvSpPr>
            <p:cNvPr id="272" name="Google Shape;272;p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31"/>
          <p:cNvSpPr txBox="1"/>
          <p:nvPr/>
        </p:nvSpPr>
        <p:spPr>
          <a:xfrm>
            <a:off x="228600" y="994475"/>
            <a:ext cx="2738400" cy="3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0" marL="45720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★"/>
            </a:pPr>
            <a:r>
              <a:rPr b="1" lang="en-GB" sz="1500">
                <a:latin typeface="Poppins"/>
                <a:ea typeface="Poppins"/>
                <a:cs typeface="Poppins"/>
                <a:sym typeface="Poppins"/>
              </a:rPr>
              <a:t>NumTotalPurchases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★"/>
            </a:pPr>
            <a:r>
              <a:rPr b="1" lang="en-GB" sz="1500">
                <a:latin typeface="Poppins"/>
                <a:ea typeface="Poppins"/>
                <a:cs typeface="Poppins"/>
                <a:sym typeface="Poppins"/>
              </a:rPr>
              <a:t>MntSnacksProds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★"/>
            </a:pPr>
            <a:r>
              <a:rPr b="1" lang="en-GB" sz="1500">
                <a:latin typeface="Poppins"/>
                <a:ea typeface="Poppins"/>
                <a:cs typeface="Poppins"/>
                <a:sym typeface="Poppins"/>
              </a:rPr>
              <a:t>NumDealsPurchases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★"/>
            </a:pPr>
            <a:r>
              <a:rPr b="1" lang="en-GB" sz="1500">
                <a:latin typeface="Poppins"/>
                <a:ea typeface="Poppins"/>
                <a:cs typeface="Poppins"/>
                <a:sym typeface="Poppins"/>
              </a:rPr>
              <a:t>Income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★"/>
            </a:pPr>
            <a:r>
              <a:rPr b="1" lang="en-GB" sz="1500">
                <a:latin typeface="Poppins"/>
                <a:ea typeface="Poppins"/>
                <a:cs typeface="Poppins"/>
                <a:sym typeface="Poppins"/>
              </a:rPr>
              <a:t> MntMeatProducts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★"/>
            </a:pPr>
            <a:r>
              <a:rPr b="1" lang="en-GB" sz="1500">
                <a:latin typeface="Poppins"/>
                <a:ea typeface="Poppins"/>
                <a:cs typeface="Poppins"/>
                <a:sym typeface="Poppins"/>
              </a:rPr>
              <a:t>MntFruits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★"/>
            </a:pPr>
            <a:r>
              <a:rPr b="1" lang="en-GB" sz="1500">
                <a:latin typeface="Poppins"/>
                <a:ea typeface="Poppins"/>
                <a:cs typeface="Poppins"/>
                <a:sym typeface="Poppins"/>
              </a:rPr>
              <a:t>NumStorePurchases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★"/>
            </a:pPr>
            <a:r>
              <a:rPr b="1" lang="en-GB" sz="1500">
                <a:latin typeface="Poppins"/>
                <a:ea typeface="Poppins"/>
                <a:cs typeface="Poppins"/>
                <a:sym typeface="Poppins"/>
              </a:rPr>
              <a:t>Year_Birth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★"/>
            </a:pPr>
            <a:r>
              <a:rPr b="1" lang="en-GB" sz="1500">
                <a:latin typeface="Poppins"/>
                <a:ea typeface="Poppins"/>
                <a:cs typeface="Poppins"/>
                <a:sym typeface="Poppins"/>
              </a:rPr>
              <a:t> MntWine</a:t>
            </a:r>
            <a:r>
              <a:rPr b="1" lang="en-GB" sz="1500">
                <a:latin typeface="Poppins"/>
                <a:ea typeface="Poppins"/>
                <a:cs typeface="Poppins"/>
                <a:sym typeface="Poppins"/>
              </a:rPr>
              <a:t>s 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★"/>
            </a:pPr>
            <a:r>
              <a:rPr b="1" lang="en-GB" sz="1500">
                <a:latin typeface="Poppins"/>
                <a:ea typeface="Poppins"/>
                <a:cs typeface="Poppins"/>
                <a:sym typeface="Poppins"/>
              </a:rPr>
              <a:t>Marital_Status_Single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4" name="Google Shape;2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00" y="1424075"/>
            <a:ext cx="3977100" cy="2982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5" name="Google Shape;275;p31"/>
          <p:cNvSpPr txBox="1"/>
          <p:nvPr/>
        </p:nvSpPr>
        <p:spPr>
          <a:xfrm>
            <a:off x="33350" y="-26200"/>
            <a:ext cx="841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Poppins ExtraBold"/>
                <a:ea typeface="Poppins ExtraBold"/>
                <a:cs typeface="Poppins ExtraBold"/>
                <a:sym typeface="Poppins ExtraBold"/>
              </a:rPr>
              <a:t>TOP 10 Important  Features for </a:t>
            </a:r>
            <a:r>
              <a:rPr lang="en-GB" sz="1600">
                <a:latin typeface="Poppins ExtraBold"/>
                <a:ea typeface="Poppins ExtraBold"/>
                <a:cs typeface="Poppins ExtraBold"/>
                <a:sym typeface="Poppins ExtraBold"/>
              </a:rPr>
              <a:t>PREDICTING</a:t>
            </a:r>
            <a:r>
              <a:rPr lang="en-GB" sz="1600">
                <a:latin typeface="Poppins ExtraBold"/>
                <a:ea typeface="Poppins ExtraBold"/>
                <a:cs typeface="Poppins ExtraBold"/>
                <a:sym typeface="Poppins ExtraBold"/>
              </a:rPr>
              <a:t> CHURN</a:t>
            </a:r>
            <a:endParaRPr sz="16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76" name="Google Shape;276;p31"/>
          <p:cNvSpPr txBox="1"/>
          <p:nvPr/>
        </p:nvSpPr>
        <p:spPr>
          <a:xfrm>
            <a:off x="0" y="4626775"/>
            <a:ext cx="9048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Final Model is the Random Forest with PCA, as it has the highest Recall value &amp; also the accuracy. 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7" name="Google Shape;27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0881" y="316525"/>
            <a:ext cx="4026900" cy="10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2"/>
          <p:cNvPicPr preferRelativeResize="0"/>
          <p:nvPr/>
        </p:nvPicPr>
        <p:blipFill rotWithShape="1">
          <a:blip r:embed="rId3">
            <a:alphaModFix amt="30000"/>
          </a:blip>
          <a:srcRect b="0" l="14444" r="14443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32"/>
          <p:cNvCxnSpPr/>
          <p:nvPr/>
        </p:nvCxnSpPr>
        <p:spPr>
          <a:xfrm flipH="1" rot="10800000">
            <a:off x="7011463" y="4941415"/>
            <a:ext cx="1887000" cy="9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4" name="Google Shape;284;p32"/>
          <p:cNvSpPr txBox="1"/>
          <p:nvPr/>
        </p:nvSpPr>
        <p:spPr>
          <a:xfrm>
            <a:off x="436302" y="2501636"/>
            <a:ext cx="1627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285" name="Google Shape;2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900" y="2955122"/>
            <a:ext cx="2855700" cy="198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86" name="Google Shape;286;p32"/>
          <p:cNvGrpSpPr/>
          <p:nvPr/>
        </p:nvGrpSpPr>
        <p:grpSpPr>
          <a:xfrm rot="5400000">
            <a:off x="2570000" y="-2565706"/>
            <a:ext cx="3999167" cy="9177255"/>
            <a:chOff x="-1293899" y="-47625"/>
            <a:chExt cx="2106599" cy="4834205"/>
          </a:xfrm>
        </p:grpSpPr>
        <p:sp>
          <p:nvSpPr>
            <p:cNvPr id="287" name="Google Shape;287;p32"/>
            <p:cNvSpPr/>
            <p:nvPr/>
          </p:nvSpPr>
          <p:spPr>
            <a:xfrm>
              <a:off x="-1293899" y="-30012"/>
              <a:ext cx="97001" cy="4816592"/>
            </a:xfrm>
            <a:custGeom>
              <a:rect b="b" l="l" r="r" t="t"/>
              <a:pathLst>
                <a:path extrusionOk="0" h="4816592" w="97001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  <a:ln>
              <a:noFill/>
            </a:ln>
          </p:spPr>
        </p:sp>
        <p:sp>
          <p:nvSpPr>
            <p:cNvPr id="288" name="Google Shape;288;p32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9" name="Google Shape;28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1200" y="313150"/>
            <a:ext cx="2979000" cy="2460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0" name="Google Shape;29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3700" y="315400"/>
            <a:ext cx="2978950" cy="2460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1" name="Google Shape;29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197" y="320297"/>
            <a:ext cx="2733675" cy="1986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2" name="Google Shape;292;p32"/>
          <p:cNvSpPr txBox="1"/>
          <p:nvPr/>
        </p:nvSpPr>
        <p:spPr>
          <a:xfrm>
            <a:off x="151188" y="2399975"/>
            <a:ext cx="278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RETAIL APP USER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2"/>
          <p:cNvSpPr txBox="1"/>
          <p:nvPr/>
        </p:nvSpPr>
        <p:spPr>
          <a:xfrm>
            <a:off x="3488550" y="3083700"/>
            <a:ext cx="5052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➔"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83% is churn data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➔"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Tier 2 &amp; Tier 3 are performing than Tier 1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➔"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Both Login device are performing well but computer is bit higher than mobile device.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➔"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COD &amp; E-wallet are performing better than other mode of payments.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3"/>
          <p:cNvPicPr preferRelativeResize="0"/>
          <p:nvPr/>
        </p:nvPicPr>
        <p:blipFill rotWithShape="1">
          <a:blip r:embed="rId3">
            <a:alphaModFix amt="30000"/>
          </a:blip>
          <a:srcRect b="0" l="14443" r="14443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 txBox="1"/>
          <p:nvPr/>
        </p:nvSpPr>
        <p:spPr>
          <a:xfrm>
            <a:off x="85727" y="130050"/>
            <a:ext cx="7258200" cy="16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en-GB" sz="19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Dealing with Class Imbalance :</a:t>
            </a:r>
            <a:endParaRPr b="1" sz="19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en-GB" sz="13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SMOTE (Synthetic Minority Oversampling Technique)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18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SzPts val="1100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00" name="Google Shape;300;p33"/>
          <p:cNvCxnSpPr/>
          <p:nvPr/>
        </p:nvCxnSpPr>
        <p:spPr>
          <a:xfrm>
            <a:off x="514360" y="1093409"/>
            <a:ext cx="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1" name="Google Shape;301;p33"/>
          <p:cNvCxnSpPr/>
          <p:nvPr/>
        </p:nvCxnSpPr>
        <p:spPr>
          <a:xfrm>
            <a:off x="514896" y="1126055"/>
            <a:ext cx="1309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2" name="Google Shape;30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825" y="4253699"/>
            <a:ext cx="1043642" cy="2609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33"/>
          <p:cNvGrpSpPr/>
          <p:nvPr/>
        </p:nvGrpSpPr>
        <p:grpSpPr>
          <a:xfrm>
            <a:off x="3786841" y="-90411"/>
            <a:ext cx="5352046" cy="5233809"/>
            <a:chOff x="0" y="-47625"/>
            <a:chExt cx="2819240" cy="2756958"/>
          </a:xfrm>
        </p:grpSpPr>
        <p:sp>
          <p:nvSpPr>
            <p:cNvPr id="304" name="Google Shape;304;p33"/>
            <p:cNvSpPr/>
            <p:nvPr/>
          </p:nvSpPr>
          <p:spPr>
            <a:xfrm>
              <a:off x="413589" y="0"/>
              <a:ext cx="2405651" cy="2709333"/>
            </a:xfrm>
            <a:custGeom>
              <a:rect b="b" l="l" r="r" t="t"/>
              <a:pathLst>
                <a:path extrusionOk="0" h="2709333" w="2821878">
                  <a:moveTo>
                    <a:pt x="0" y="0"/>
                  </a:moveTo>
                  <a:lnTo>
                    <a:pt x="2821878" y="0"/>
                  </a:lnTo>
                  <a:lnTo>
                    <a:pt x="28218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  <a:ln>
              <a:noFill/>
            </a:ln>
          </p:spPr>
        </p:sp>
        <p:sp>
          <p:nvSpPr>
            <p:cNvPr id="305" name="Google Shape;305;p33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6" name="Google Shape;306;p33"/>
          <p:cNvSpPr/>
          <p:nvPr/>
        </p:nvSpPr>
        <p:spPr>
          <a:xfrm>
            <a:off x="3094730" y="887254"/>
            <a:ext cx="2528126" cy="3365868"/>
          </a:xfrm>
          <a:custGeom>
            <a:rect b="b" l="l" r="r" t="t"/>
            <a:pathLst>
              <a:path extrusionOk="0" h="4878070" w="3663950">
                <a:moveTo>
                  <a:pt x="3663950" y="4878070"/>
                </a:moveTo>
                <a:lnTo>
                  <a:pt x="0" y="4878070"/>
                </a:lnTo>
                <a:lnTo>
                  <a:pt x="0" y="0"/>
                </a:lnTo>
                <a:lnTo>
                  <a:pt x="3663950" y="0"/>
                </a:lnTo>
                <a:lnTo>
                  <a:pt x="3663950" y="4878070"/>
                </a:lnTo>
                <a:close/>
                <a:moveTo>
                  <a:pt x="63500" y="4814570"/>
                </a:moveTo>
                <a:lnTo>
                  <a:pt x="3600450" y="4814570"/>
                </a:lnTo>
                <a:lnTo>
                  <a:pt x="3600450" y="63500"/>
                </a:lnTo>
                <a:lnTo>
                  <a:pt x="63500" y="63500"/>
                </a:lnTo>
                <a:lnTo>
                  <a:pt x="63500" y="48145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grpSp>
        <p:nvGrpSpPr>
          <p:cNvPr id="307" name="Google Shape;307;p33"/>
          <p:cNvGrpSpPr/>
          <p:nvPr/>
        </p:nvGrpSpPr>
        <p:grpSpPr>
          <a:xfrm>
            <a:off x="5730103" y="1220956"/>
            <a:ext cx="429590" cy="431516"/>
            <a:chOff x="1813" y="0"/>
            <a:chExt cx="809173" cy="812800"/>
          </a:xfrm>
        </p:grpSpPr>
        <p:sp>
          <p:nvSpPr>
            <p:cNvPr id="308" name="Google Shape;308;p3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" name="Google Shape;310;p33"/>
          <p:cNvGrpSpPr/>
          <p:nvPr/>
        </p:nvGrpSpPr>
        <p:grpSpPr>
          <a:xfrm>
            <a:off x="5806303" y="2478731"/>
            <a:ext cx="429590" cy="431516"/>
            <a:chOff x="1813" y="0"/>
            <a:chExt cx="809173" cy="812800"/>
          </a:xfrm>
        </p:grpSpPr>
        <p:sp>
          <p:nvSpPr>
            <p:cNvPr id="311" name="Google Shape;311;p3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3" name="Google Shape;313;p33"/>
          <p:cNvGrpSpPr/>
          <p:nvPr/>
        </p:nvGrpSpPr>
        <p:grpSpPr>
          <a:xfrm>
            <a:off x="5882503" y="3738886"/>
            <a:ext cx="429590" cy="431516"/>
            <a:chOff x="1813" y="0"/>
            <a:chExt cx="809173" cy="812800"/>
          </a:xfrm>
        </p:grpSpPr>
        <p:sp>
          <p:nvSpPr>
            <p:cNvPr id="314" name="Google Shape;314;p3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p33"/>
          <p:cNvSpPr txBox="1"/>
          <p:nvPr/>
        </p:nvSpPr>
        <p:spPr>
          <a:xfrm>
            <a:off x="6622524" y="1240006"/>
            <a:ext cx="18609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Technique used to handle imbalance : SMOTE</a:t>
            </a:r>
            <a:endParaRPr sz="700"/>
          </a:p>
        </p:txBody>
      </p:sp>
      <p:sp>
        <p:nvSpPr>
          <p:cNvPr id="317" name="Google Shape;317;p33"/>
          <p:cNvSpPr txBox="1"/>
          <p:nvPr/>
        </p:nvSpPr>
        <p:spPr>
          <a:xfrm>
            <a:off x="6622525" y="2379975"/>
            <a:ext cx="20571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can handle imbalanced classes by balancing the classes by increasing minority or decreasing majority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8" name="Google Shape;318;p33"/>
          <p:cNvSpPr txBox="1"/>
          <p:nvPr/>
        </p:nvSpPr>
        <p:spPr>
          <a:xfrm>
            <a:off x="6546325" y="3673350"/>
            <a:ext cx="25302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Accuracy = TN+TP / TN+FP+FN+TP Precision = TP / TP+FP Recall = TP / TP+FN F1 Score = 2 x (precision x recall) / (precision + recall) In this problem we will use recall as evaluation metric because we would like to capture the performance where we will be rightly predicting positive classes</a:t>
            </a:r>
            <a:endParaRPr sz="800"/>
          </a:p>
        </p:txBody>
      </p:sp>
      <p:pic>
        <p:nvPicPr>
          <p:cNvPr id="319" name="Google Shape;31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300" y="1162050"/>
            <a:ext cx="3081300" cy="281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0" name="Google Shape;320;p33"/>
          <p:cNvSpPr txBox="1"/>
          <p:nvPr/>
        </p:nvSpPr>
        <p:spPr>
          <a:xfrm>
            <a:off x="41450" y="2398550"/>
            <a:ext cx="1988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  <a:latin typeface="Poppins ExtraBold"/>
                <a:ea typeface="Poppins ExtraBold"/>
                <a:cs typeface="Poppins ExtraBold"/>
                <a:sym typeface="Poppins ExtraBold"/>
              </a:rPr>
              <a:t> Highly Imbalanced. </a:t>
            </a:r>
            <a:endParaRPr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21" name="Google Shape;321;p33"/>
          <p:cNvSpPr/>
          <p:nvPr/>
        </p:nvSpPr>
        <p:spPr>
          <a:xfrm>
            <a:off x="1678775" y="2398550"/>
            <a:ext cx="619200" cy="20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3"/>
          <p:cNvSpPr txBox="1"/>
          <p:nvPr/>
        </p:nvSpPr>
        <p:spPr>
          <a:xfrm>
            <a:off x="6384125" y="42875"/>
            <a:ext cx="27837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RETAIL APP USER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